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58" d="100"/>
          <a:sy n="58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475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2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777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653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97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162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2519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789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631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4433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017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E86148-2D66-4A2B-8B7B-B85D53F30189}" type="datetimeFigureOut">
              <a:rPr lang="en-US" smtClean="0"/>
              <a:pPr/>
              <a:t>10-7-20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A4CF0B-0C08-476B-9AAA-D8EBFF610B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741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__________Microsoft_PowerPoint1.ppt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7174"/>
            <a:ext cx="932350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33449" y="3248024"/>
            <a:ext cx="7800976" cy="2281476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sz="3200" b="1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ชุด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 (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Module)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ที่ </a:t>
            </a:r>
            <a:r>
              <a:rPr lang="en-US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3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“ฉลาดเลือก ฉลาดกิน”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กิจกรรม </a:t>
            </a:r>
            <a:r>
              <a:rPr lang="th-TH" sz="32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“รวมพลัง คำนวณสารอาหาร”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ctr"/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847724" y="1581835"/>
            <a:ext cx="7886701" cy="1191816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h-TH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แผนการสร้างเสริมพฤติกรรมการบริโภคอาหารของนักเรียนชั้นมัธยมศึกษาตอนต้น เพื่อลดปัจจัยเสี่ยงจากโรคไม่ติดต่อเรื้อรัง (</a:t>
            </a:r>
            <a:r>
              <a:rPr lang="en-US" sz="32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NCDs)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2" name="วัตถุ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2299461"/>
              </p:ext>
            </p:extLst>
          </p:nvPr>
        </p:nvGraphicFramePr>
        <p:xfrm>
          <a:off x="441325" y="6434138"/>
          <a:ext cx="4570413" cy="3427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งานนำเสนอ" r:id="rId4" imgW="4570530" imgH="3427400" progId="PowerPoint.Show.12">
                  <p:embed/>
                </p:oleObj>
              </mc:Choice>
              <mc:Fallback>
                <p:oleObj name="งานนำเสนอ" r:id="rId4" imgW="4570530" imgH="3427400" progId="PowerPoint.Show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1325" y="6434138"/>
                        <a:ext cx="4570413" cy="34274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001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23501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770786" y="1189367"/>
            <a:ext cx="7781925" cy="50399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th-TH" sz="32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วิธีการเล่น </a:t>
            </a:r>
            <a:endParaRPr lang="en-US" sz="2000" dirty="0" smtClean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th-TH" sz="32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ครูแจกการ์ดที่มีค่าพลังงาน น้ำตาล ไขมัน และโซเดียม ให้นักเรียนคนละ </a:t>
            </a:r>
            <a:r>
              <a:rPr lang="en-US" sz="32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 </a:t>
            </a:r>
            <a:r>
              <a:rPr lang="th-TH" sz="32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ใบ ให้นักเรียน</a:t>
            </a:r>
            <a:r>
              <a:rPr lang="th-TH" sz="32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นำการ์ด</a:t>
            </a:r>
            <a:r>
              <a:rPr lang="th-TH" sz="32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มาแขวนคล้องคอไว้ โดยการ์ดหนึ่งใบจะมี </a:t>
            </a:r>
            <a:r>
              <a:rPr lang="en-US" sz="32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 </a:t>
            </a:r>
            <a:r>
              <a:rPr lang="th-TH" sz="32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ด้าน ในแต่ละด้านมีค่า</a:t>
            </a:r>
            <a:r>
              <a:rPr lang="th-TH" sz="32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พลังงาน  </a:t>
            </a:r>
            <a:r>
              <a:rPr lang="th-TH" sz="32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น้ำตาล ไขมัน และโซเดียม สลับกัน เช่น นักเรียน อาจได้ การ์ดที่หน้าหนึ่งเป็นค่า</a:t>
            </a:r>
            <a:r>
              <a:rPr lang="th-TH" sz="32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พลังงาน </a:t>
            </a:r>
            <a:r>
              <a:rPr lang="th-TH" sz="3200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อีกด้านหนึ่งเป็นน้ำตาล นักเรียนอีกคนอาจได้การ์ดที่มีด้านหนึ่งมีค่าไขมันอีกด้านมีค่าโซเดียม  สลับกันกัน</a:t>
            </a:r>
            <a:r>
              <a:rPr lang="th-TH" sz="32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ไป</a:t>
            </a:r>
            <a:endParaRPr lang="en-US" sz="3200" dirty="0" smtClean="0"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 marL="457200" lvl="0" indent="-457200">
              <a:lnSpc>
                <a:spcPct val="107000"/>
              </a:lnSpc>
              <a:spcAft>
                <a:spcPts val="800"/>
              </a:spcAft>
            </a:pPr>
            <a:r>
              <a:rPr lang="th-TH" sz="3200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en-US" sz="32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2. </a:t>
            </a:r>
            <a:r>
              <a:rPr lang="th-TH" sz="32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นักเรียนจะต้องแขวนการ์ดตลอดเวลา ห้ามถอดวาง แต่สามารถถอดเพื่อสลับด้านของการ์ดได้</a:t>
            </a:r>
            <a:endParaRPr lang="en-US" sz="3200" dirty="0" smtClean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673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01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027962" y="909015"/>
            <a:ext cx="7400925" cy="503996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3. </a:t>
            </a:r>
            <a:r>
              <a:rPr lang="th-TH" sz="32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ครูให้นักเรียนช่วยกันจัดห้องเรียน โดยให้เก็บโต๊ะเก้าอี้ให้ชิดด้านผนัง เพื่อให้เหลือพื้นที่ตรงกลางห้อง เพื่อเล่นกิจกรรม</a:t>
            </a:r>
            <a:endParaRPr lang="en-US" sz="3200" dirty="0" smtClean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4.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ให้นักเรียนแบ่งออกเป็นสองกลุ่ม ๆ ละเท่ากัน มารวมกลุ่มกันกลางห้องเรียน โดยแบ่งนักเรียนออกเป็นสองกลุ่ม ให้นักเรียนจดจำการ์ดที่ได้รับว่าได้รับเป็นค่าพลังงาน น้ำตาล ไขมัน และโซเดียมมีค่าเท่าใด </a:t>
            </a:r>
            <a:endParaRPr lang="en-US" sz="3200" dirty="0" smtClean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lvl="0">
              <a:lnSpc>
                <a:spcPct val="107000"/>
              </a:lnSpc>
              <a:spcAft>
                <a:spcPts val="800"/>
              </a:spcAft>
            </a:pPr>
            <a:r>
              <a:rPr lang="en-US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5. 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ครู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ให้นักเรียนฟังคำสั่ง ให้จัดกลุ่มตามโจทย์ที่ครูกำหนด กลุ่มไหนทำถูกต้องก่อนกลุ่มนั้นได้ </a:t>
            </a:r>
            <a:r>
              <a:rPr lang="en-US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1</a:t>
            </a:r>
            <a:r>
              <a:rPr lang="th-TH" sz="32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 คะแนน เมื่อเล่นครบ กลุ่มไหนได้คะแนนมากกว่าเป็นผู้</a:t>
            </a:r>
            <a:r>
              <a:rPr lang="th-TH" sz="3200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ชนะ</a:t>
            </a:r>
            <a:endParaRPr lang="en-US" sz="32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06620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23501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33401" y="1862511"/>
            <a:ext cx="8296274" cy="286232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กติกาสำหรับ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การเล่นเกม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	ให้ทั้งสองกลุ่มแข่งขันกันจัดสมาชิกในกลุ่มให้มีค่าพลังงาน ค่าน้ำตาล ค่าไขมัน ค่าโซเดียม ตามที่กำหนด กลุ่มที่ได้ค่าต่างๆ ตามที่กำหนด </a:t>
            </a:r>
            <a:r>
              <a:rPr lang="th-TH" sz="3600" b="1" dirty="0" smtClean="0">
                <a:latin typeface="TH SarabunPSK" panose="020B0500040200020003" pitchFamily="34" charset="-34"/>
                <a:cs typeface="TH SarabunPSK" panose="020B0500040200020003" pitchFamily="34" charset="-34"/>
              </a:rPr>
              <a:t>ถือ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ว่า ชนะ ได้คะแนน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1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 แพ้ได้  </a:t>
            </a:r>
            <a:r>
              <a:rPr lang="en-US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0 </a:t>
            </a:r>
            <a:r>
              <a:rPr lang="th-TH" sz="3600" b="1" dirty="0">
                <a:latin typeface="TH SarabunPSK" panose="020B0500040200020003" pitchFamily="34" charset="-34"/>
                <a:cs typeface="TH SarabunPSK" panose="020B0500040200020003" pitchFamily="34" charset="-34"/>
              </a:rPr>
              <a:t>คะแนน  ดังนี้ </a:t>
            </a:r>
            <a:endParaRPr lang="en-US" sz="3600" b="1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68807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5725"/>
            <a:ext cx="9323501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95915" y="1015484"/>
            <a:ext cx="7539243" cy="1107996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r>
              <a:rPr lang="th-TH" sz="40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 </a:t>
            </a:r>
            <a:r>
              <a:rPr lang="en-US" sz="40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1  </a:t>
            </a:r>
            <a:r>
              <a:rPr lang="th-TH" sz="40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ให้จัดสมาชิก </a:t>
            </a:r>
            <a:r>
              <a:rPr lang="en-US" sz="6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9</a:t>
            </a:r>
            <a:r>
              <a:rPr lang="th-TH" sz="60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</a:t>
            </a:r>
            <a:r>
              <a:rPr lang="th-TH" sz="40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คน ให้ได้ค่าต่างๆ ตามที่กำหนด</a:t>
            </a:r>
            <a:endParaRPr lang="en-US" sz="40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5579351"/>
              </p:ext>
            </p:extLst>
          </p:nvPr>
        </p:nvGraphicFramePr>
        <p:xfrm>
          <a:off x="380999" y="2876550"/>
          <a:ext cx="8658226" cy="1761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64055"/>
                <a:gridCol w="2367255"/>
                <a:gridCol w="1961858"/>
                <a:gridCol w="2165058"/>
              </a:tblGrid>
              <a:tr h="15240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พลังงาน(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กิโล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แคลอรี)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น้ำตาล(กรัม)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ไขมัน(กรัม)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โซเดียม (มิลลิกรัม)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indent="571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1000</a:t>
                      </a:r>
                      <a:endParaRPr lang="en-US" sz="6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45</a:t>
                      </a:r>
                      <a:endParaRPr lang="en-US" sz="6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6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accent5">
                              <a:lumMod val="5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1200</a:t>
                      </a:r>
                      <a:endParaRPr lang="en-US" sz="6000" b="1" dirty="0">
                        <a:solidFill>
                          <a:schemeClr val="accent5">
                            <a:lumMod val="5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265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01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25083" y="1082002"/>
            <a:ext cx="8042586" cy="11791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4000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  </a:t>
            </a:r>
            <a:r>
              <a:rPr lang="th-TH" sz="40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</a:t>
            </a:r>
            <a:r>
              <a:rPr lang="en-US" sz="40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2</a:t>
            </a:r>
            <a:r>
              <a:rPr lang="th-TH" sz="40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ให้จัดสมาชิก </a:t>
            </a:r>
            <a:r>
              <a:rPr lang="en-US" sz="6600" b="1" dirty="0" smtClean="0">
                <a:solidFill>
                  <a:srgbClr val="FF0000"/>
                </a:solidFill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7</a:t>
            </a:r>
            <a:r>
              <a:rPr lang="th-TH" sz="40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 คน ให้ได้ค่าต่างๆ ตามที่</a:t>
            </a:r>
            <a:r>
              <a:rPr lang="th-TH" sz="40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กำหนด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6087453"/>
              </p:ext>
            </p:extLst>
          </p:nvPr>
        </p:nvGraphicFramePr>
        <p:xfrm>
          <a:off x="394550" y="3200336"/>
          <a:ext cx="8534400" cy="16958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33106"/>
                <a:gridCol w="2133106"/>
                <a:gridCol w="2134094"/>
                <a:gridCol w="2134094"/>
              </a:tblGrid>
              <a:tr h="0">
                <a:tc>
                  <a:txBody>
                    <a:bodyPr/>
                    <a:lstStyle/>
                    <a:p>
                      <a:pPr marL="457200" indent="-40005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พลังงาน(กิโล</a:t>
                      </a: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แคลอรี)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น้ำตาล(กรัม)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ไขมัน(กรัม)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โซเดียม(</a:t>
                      </a: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มิลลิกรัม)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</a:t>
                      </a:r>
                      <a:endParaRPr lang="en-US" sz="8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en-US" sz="8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30</a:t>
                      </a:r>
                      <a:endParaRPr lang="en-US" sz="8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bg2">
                              <a:lumMod val="10000"/>
                            </a:schemeClr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1000</a:t>
                      </a:r>
                      <a:endParaRPr lang="en-US" sz="8000" b="1" dirty="0">
                        <a:solidFill>
                          <a:schemeClr val="bg2">
                            <a:lumMod val="10000"/>
                          </a:schemeClr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445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323501" cy="685800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74073" y="977227"/>
            <a:ext cx="8594505" cy="88267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40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 </a:t>
            </a:r>
            <a:r>
              <a:rPr lang="en-US" sz="40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3 </a:t>
            </a:r>
            <a:r>
              <a:rPr lang="th-TH" sz="40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ให้จัดสมาชิกให้</a:t>
            </a:r>
            <a:r>
              <a:rPr lang="th-TH" sz="4800" b="1" dirty="0">
                <a:solidFill>
                  <a:srgbClr val="FF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น้อยที่สุด </a:t>
            </a:r>
            <a:r>
              <a:rPr lang="th-TH" sz="40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ให้ได้ค่าต่างๆ ตามที่กำหนด </a:t>
            </a:r>
            <a:endParaRPr lang="en-US" sz="4000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5142572"/>
              </p:ext>
            </p:extLst>
          </p:nvPr>
        </p:nvGraphicFramePr>
        <p:xfrm>
          <a:off x="400052" y="3436803"/>
          <a:ext cx="8568526" cy="1761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7448"/>
                <a:gridCol w="1825822"/>
                <a:gridCol w="2142628"/>
                <a:gridCol w="2142628"/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พลังงาน(กิโล</a:t>
                      </a:r>
                      <a:r>
                        <a:rPr lang="th-TH" sz="28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แคลอรี)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น้ำตาล(กรัม)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ไขมัน(กรัม)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โซเดียม (มิลลิกรัม)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700</a:t>
                      </a:r>
                      <a:endParaRPr lang="en-US" sz="8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8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8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</a:t>
                      </a:r>
                      <a:endParaRPr lang="en-US" sz="8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232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323501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15637" y="977227"/>
            <a:ext cx="8552942" cy="882678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marL="457200" indent="-457200">
              <a:lnSpc>
                <a:spcPct val="107000"/>
              </a:lnSpc>
              <a:spcAft>
                <a:spcPts val="800"/>
              </a:spcAft>
              <a:tabLst>
                <a:tab pos="540385" algn="l"/>
              </a:tabLst>
            </a:pPr>
            <a:r>
              <a:rPr lang="th-TH" sz="40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ข้อ </a:t>
            </a:r>
            <a:r>
              <a:rPr lang="en-US" sz="4000" b="1" dirty="0" smtClean="0">
                <a:effectLst/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4 </a:t>
            </a:r>
            <a:r>
              <a:rPr lang="th-TH" sz="40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</a:t>
            </a:r>
            <a:r>
              <a:rPr lang="th-TH" sz="40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จัดสมาชิก</a:t>
            </a:r>
            <a:r>
              <a:rPr lang="th-TH" sz="4000" b="1" dirty="0" smtClean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</a:t>
            </a:r>
            <a:r>
              <a:rPr lang="th-TH" sz="4800" b="1" dirty="0" smtClean="0">
                <a:solidFill>
                  <a:srgbClr val="FF0000"/>
                </a:solidFill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มากที่สุด </a:t>
            </a:r>
            <a:r>
              <a:rPr lang="th-TH" sz="4000" b="1" dirty="0">
                <a:latin typeface="TH SarabunPSK" panose="020B0500040200020003" pitchFamily="34" charset="-34"/>
                <a:ea typeface="Calibri" panose="020F0502020204030204" pitchFamily="34" charset="0"/>
                <a:cs typeface="TH SarabunPSK" panose="020B0500040200020003" pitchFamily="34" charset="-34"/>
              </a:rPr>
              <a:t>ให้ได้ค่าต่างๆ ตามที่กำหนด </a:t>
            </a:r>
            <a:endParaRPr lang="en-US" sz="4000" b="1" dirty="0">
              <a:effectLst/>
              <a:latin typeface="TH SarabunPSK" panose="020B0500040200020003" pitchFamily="34" charset="-34"/>
              <a:ea typeface="Calibri" panose="020F0502020204030204" pitchFamily="34" charset="0"/>
              <a:cs typeface="TH SarabunPSK" panose="020B0500040200020003" pitchFamily="34" charset="-34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1982725"/>
              </p:ext>
            </p:extLst>
          </p:nvPr>
        </p:nvGraphicFramePr>
        <p:xfrm>
          <a:off x="400052" y="3187700"/>
          <a:ext cx="8568526" cy="17611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7448"/>
                <a:gridCol w="1825822"/>
                <a:gridCol w="2142628"/>
                <a:gridCol w="2142628"/>
              </a:tblGrid>
              <a:tr h="0"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8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พลังงาน(กิโล</a:t>
                      </a:r>
                      <a:r>
                        <a:rPr lang="th-TH" sz="2800" dirty="0" smtClean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แคลอรี)</a:t>
                      </a:r>
                      <a:endParaRPr lang="en-US" sz="18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น้ำตาล(กรัม)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ไขมัน(กรัม)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th-TH" sz="2400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โซเดียม (มิลลิกรัม)</a:t>
                      </a:r>
                      <a:endParaRPr lang="en-US" sz="1600" dirty="0"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75000"/>
                      </a:scheme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700</a:t>
                      </a:r>
                      <a:endParaRPr lang="en-US" sz="8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20</a:t>
                      </a:r>
                      <a:endParaRPr lang="en-US" sz="8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40</a:t>
                      </a:r>
                      <a:endParaRPr lang="en-US" sz="8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07000"/>
                        </a:lnSpc>
                        <a:spcAft>
                          <a:spcPts val="0"/>
                        </a:spcAft>
                        <a:tabLst>
                          <a:tab pos="540385" algn="l"/>
                        </a:tabLst>
                      </a:pPr>
                      <a:r>
                        <a:rPr lang="en-US" sz="8000" b="1" dirty="0">
                          <a:solidFill>
                            <a:schemeClr val="tx1"/>
                          </a:solidFill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800</a:t>
                      </a:r>
                      <a:endParaRPr lang="en-US" sz="80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alibri" panose="020F0502020204030204" pitchFamily="34" charset="0"/>
                        <a:cs typeface="TH SarabunPSK" panose="020B0500040200020003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7756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397</Words>
  <Application>Microsoft Office PowerPoint</Application>
  <PresentationFormat>นำเสนอทางหน้าจอ (4:3)</PresentationFormat>
  <Paragraphs>48</Paragraphs>
  <Slides>8</Slides>
  <Notes>0</Notes>
  <HiddenSlides>0</HiddenSlides>
  <MMClips>0</MMClips>
  <ScaleCrop>false</ScaleCrop>
  <HeadingPairs>
    <vt:vector size="6" baseType="variant">
      <vt:variant>
        <vt:lpstr>ชุดรูปแบบ</vt:lpstr>
      </vt:variant>
      <vt:variant>
        <vt:i4>1</vt:i4>
      </vt:variant>
      <vt:variant>
        <vt:lpstr>เซิร์ฟเวอร์ OLE ฝังตัว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10" baseType="lpstr">
      <vt:lpstr>Office Theme</vt:lpstr>
      <vt:lpstr>งานนำเสนอ Microsoft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jintana thimteepron</dc:creator>
  <cp:lastModifiedBy>IT-PCH56152</cp:lastModifiedBy>
  <cp:revision>10</cp:revision>
  <dcterms:created xsi:type="dcterms:W3CDTF">2018-06-26T17:21:55Z</dcterms:created>
  <dcterms:modified xsi:type="dcterms:W3CDTF">2020-07-10T08:44:09Z</dcterms:modified>
</cp:coreProperties>
</file>